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Raleway" pitchFamily="2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4BB8DB-A0E2-43CE-9642-B49F61CB2EED}">
  <a:tblStyle styleId="{D54BB8DB-A0E2-43CE-9642-B49F61CB2E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6928cb8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c6928cb8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7cad34f5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7cad34f5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c70ff980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c70ff980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70ff980e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c70ff980e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7cad34f5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c7cad34f5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c223ac12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c223ac12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c223ac12c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6c223ac12c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6c223ac12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6c223ac12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7cad34f5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c7cad34f5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53b45a2b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53b45a2b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c223ac12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6c223ac12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c223ac12c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c223ac12c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738676df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c738676df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c1d806c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c1d806c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7cad34f5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7cad34f5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6928cb8c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6928cb8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c223ac12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c223ac12c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 amt="71000"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15500" y="1122500"/>
            <a:ext cx="86580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977" dirty="0"/>
              <a:t>Canada Revenue Agency </a:t>
            </a:r>
            <a:br>
              <a:rPr lang="en-CA" altLang="zh-CN" sz="2977" dirty="0"/>
            </a:br>
            <a:endParaRPr sz="2977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977" dirty="0"/>
              <a:t>Project Cost Difference &amp; Delivery Success Forecast</a:t>
            </a:r>
            <a:endParaRPr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1254650" y="2757175"/>
            <a:ext cx="6779700" cy="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CA" altLang="zh-CN" sz="1800" b="1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chemeClr val="dk2"/>
                </a:solidFill>
              </a:rPr>
              <a:t>Algonquin College </a:t>
            </a:r>
            <a:endParaRPr sz="1800" b="1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chemeClr val="dk2"/>
                </a:solidFill>
              </a:rPr>
              <a:t>BISI 2023 Fall</a:t>
            </a:r>
            <a:endParaRPr sz="1800" b="1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>
                <a:solidFill>
                  <a:schemeClr val="dk2"/>
                </a:solidFill>
              </a:rPr>
              <a:t>Ziang Cui    Xiaomeng Xu    Li Zhuang    Bo Yang    Ang Li </a:t>
            </a:r>
            <a:endParaRPr sz="18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Machine Learning - Model Tuning Effort</a:t>
            </a:r>
            <a:r>
              <a:rPr lang="zh-CN" sz="1822"/>
              <a:t>（Seasoning）</a:t>
            </a:r>
            <a:endParaRPr sz="1822"/>
          </a:p>
        </p:txBody>
      </p:sp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729450" y="2361425"/>
            <a:ext cx="3104100" cy="12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zh-CN" sz="14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Cross validation</a:t>
            </a:r>
            <a:endParaRPr sz="14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zh-CN" sz="14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Hyperparameter tuning</a:t>
            </a:r>
            <a:endParaRPr sz="140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zh-CN" sz="1400">
                <a:solidFill>
                  <a:schemeClr val="dk2"/>
                </a:solidFill>
              </a:rPr>
              <a:t>Encoding</a:t>
            </a:r>
            <a:endParaRPr sz="1200">
              <a:solidFill>
                <a:srgbClr val="0D0D0D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zh-CN" sz="1400">
                <a:solidFill>
                  <a:schemeClr val="dk2"/>
                </a:solidFill>
              </a:rPr>
              <a:t>PCA process</a:t>
            </a:r>
            <a:endParaRPr/>
          </a:p>
        </p:txBody>
      </p:sp>
      <p:sp>
        <p:nvSpPr>
          <p:cNvPr id="192" name="Google Shape;192;p22"/>
          <p:cNvSpPr txBox="1"/>
          <p:nvPr/>
        </p:nvSpPr>
        <p:spPr>
          <a:xfrm>
            <a:off x="729450" y="1853850"/>
            <a:ext cx="66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Improve performance by finding the best configuration</a:t>
            </a:r>
            <a:r>
              <a:rPr lang="zh-C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body" idx="1"/>
          </p:nvPr>
        </p:nvSpPr>
        <p:spPr>
          <a:xfrm>
            <a:off x="-412275" y="0"/>
            <a:ext cx="84693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          </a:t>
            </a:r>
            <a:r>
              <a:rPr lang="zh-CN" dirty="0">
                <a:solidFill>
                  <a:srgbClr val="E06666"/>
                </a:solidFill>
              </a:rPr>
              <a:t>                                                                                                                                           </a:t>
            </a:r>
            <a:r>
              <a:rPr lang="zh-CN" dirty="0">
                <a:solidFill>
                  <a:srgbClr val="F1C232"/>
                </a:solidFill>
              </a:rPr>
              <a:t>Model Tuning</a:t>
            </a:r>
            <a:r>
              <a:rPr lang="zh-CN" dirty="0">
                <a:solidFill>
                  <a:srgbClr val="E06666"/>
                </a:solidFill>
              </a:rPr>
              <a:t>                                                                  </a:t>
            </a:r>
            <a:endParaRPr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94" name="Google Shape;194;p22"/>
          <p:cNvSpPr/>
          <p:nvPr/>
        </p:nvSpPr>
        <p:spPr>
          <a:xfrm>
            <a:off x="770400" y="324955"/>
            <a:ext cx="7197900" cy="14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5" name="Google Shape;195;p22"/>
          <p:cNvCxnSpPr/>
          <p:nvPr/>
        </p:nvCxnSpPr>
        <p:spPr>
          <a:xfrm>
            <a:off x="6526875" y="324955"/>
            <a:ext cx="0" cy="1401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674700" y="392925"/>
            <a:ext cx="84693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4900"/>
              <a:t>                                                                                                                                               </a:t>
            </a:r>
            <a:r>
              <a:rPr lang="zh-CN" sz="4900">
                <a:solidFill>
                  <a:srgbClr val="F1C232"/>
                </a:solidFill>
              </a:rPr>
              <a:t> </a:t>
            </a:r>
            <a:r>
              <a:rPr lang="zh-CN" sz="4000">
                <a:solidFill>
                  <a:srgbClr val="F1C232"/>
                </a:solidFill>
              </a:rPr>
              <a:t>80%</a:t>
            </a:r>
            <a:endParaRPr sz="4000">
              <a:solidFill>
                <a:srgbClr val="F1C232"/>
              </a:solidFill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770400" y="324950"/>
            <a:ext cx="5747700" cy="1467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xfrm>
            <a:off x="727650" y="12893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Models Evaluation and Comparison </a:t>
            </a:r>
            <a:r>
              <a:rPr lang="zh-CN" sz="1822"/>
              <a:t>(Tasting)</a:t>
            </a:r>
            <a:endParaRPr sz="1822"/>
          </a:p>
        </p:txBody>
      </p:sp>
      <p:graphicFrame>
        <p:nvGraphicFramePr>
          <p:cNvPr id="203" name="Google Shape;203;p23"/>
          <p:cNvGraphicFramePr/>
          <p:nvPr/>
        </p:nvGraphicFramePr>
        <p:xfrm>
          <a:off x="884100" y="1876688"/>
          <a:ext cx="6970500" cy="2773470"/>
        </p:xfrm>
        <a:graphic>
          <a:graphicData uri="http://schemas.openxmlformats.org/drawingml/2006/table">
            <a:tbl>
              <a:tblPr>
                <a:noFill/>
                <a:tableStyleId>{D54BB8DB-A0E2-43CE-9642-B49F61CB2EED}</a:tableStyleId>
              </a:tblPr>
              <a:tblGrid>
                <a:gridCol w="17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Output=Capacity to Deliver (Classification Problem)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1C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Logistic Regression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Decision Tree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Random Forest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Accuracy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✅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Precision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✅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Recall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✅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F1 Score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✅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Best Model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✅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❌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❌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4" name="Google Shape;204;p23"/>
          <p:cNvSpPr/>
          <p:nvPr/>
        </p:nvSpPr>
        <p:spPr>
          <a:xfrm>
            <a:off x="770388" y="296230"/>
            <a:ext cx="7197900" cy="14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5" name="Google Shape;205;p23"/>
          <p:cNvCxnSpPr/>
          <p:nvPr/>
        </p:nvCxnSpPr>
        <p:spPr>
          <a:xfrm>
            <a:off x="7251563" y="299504"/>
            <a:ext cx="0" cy="140100"/>
          </a:xfrm>
          <a:prstGeom prst="straightConnector1">
            <a:avLst/>
          </a:prstGeom>
          <a:noFill/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3"/>
          <p:cNvSpPr/>
          <p:nvPr/>
        </p:nvSpPr>
        <p:spPr>
          <a:xfrm>
            <a:off x="770400" y="299500"/>
            <a:ext cx="6488400" cy="140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0" y="-30150"/>
            <a:ext cx="8469300" cy="13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rgbClr val="0D0D0D"/>
                </a:solidFill>
              </a:rPr>
              <a:t>                                                               </a:t>
            </a:r>
            <a:r>
              <a:rPr lang="zh-CN" dirty="0">
                <a:solidFill>
                  <a:srgbClr val="CC0000"/>
                </a:solidFill>
              </a:rPr>
              <a:t>                                                                                                      </a:t>
            </a:r>
            <a:r>
              <a:rPr lang="zh-CN" dirty="0">
                <a:solidFill>
                  <a:srgbClr val="F1C232"/>
                </a:solidFill>
              </a:rPr>
              <a:t>90%</a:t>
            </a:r>
            <a:endParaRPr dirty="0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rgbClr val="E06666"/>
                </a:solidFill>
              </a:rPr>
              <a:t>                                                                                                                                                            </a:t>
            </a:r>
            <a:r>
              <a:rPr lang="zh-CN" dirty="0">
                <a:solidFill>
                  <a:srgbClr val="F1C232"/>
                </a:solidFill>
              </a:rPr>
              <a:t>Model Evaluation</a:t>
            </a:r>
            <a:endParaRPr dirty="0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Models Evaluation and Comparison </a:t>
            </a:r>
            <a:r>
              <a:rPr lang="zh-CN" sz="1822"/>
              <a:t>(Tasting)</a:t>
            </a:r>
            <a:endParaRPr/>
          </a:p>
        </p:txBody>
      </p:sp>
      <p:sp>
        <p:nvSpPr>
          <p:cNvPr id="213" name="Google Shape;213;p24"/>
          <p:cNvSpPr/>
          <p:nvPr/>
        </p:nvSpPr>
        <p:spPr>
          <a:xfrm>
            <a:off x="770388" y="296230"/>
            <a:ext cx="7197900" cy="14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4" name="Google Shape;214;p24"/>
          <p:cNvCxnSpPr/>
          <p:nvPr/>
        </p:nvCxnSpPr>
        <p:spPr>
          <a:xfrm>
            <a:off x="7251563" y="299504"/>
            <a:ext cx="0" cy="140100"/>
          </a:xfrm>
          <a:prstGeom prst="straightConnector1">
            <a:avLst/>
          </a:prstGeom>
          <a:noFill/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/>
          <p:nvPr/>
        </p:nvSpPr>
        <p:spPr>
          <a:xfrm>
            <a:off x="770400" y="299500"/>
            <a:ext cx="6488400" cy="140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838650" y="4279025"/>
            <a:ext cx="69705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CC0000"/>
                </a:solidFill>
                <a:highlight>
                  <a:schemeClr val="lt1"/>
                </a:highlight>
              </a:rPr>
              <a:t>R2&lt;0: This suggests that the model performs worse than simply predicting the mean of the target variable. It indicates that the model is </a:t>
            </a:r>
            <a:r>
              <a:rPr lang="zh-CN" sz="1200" b="1">
                <a:solidFill>
                  <a:srgbClr val="CC0000"/>
                </a:solidFill>
                <a:highlight>
                  <a:schemeClr val="lt1"/>
                </a:highlight>
              </a:rPr>
              <a:t>poorly fitted</a:t>
            </a:r>
            <a:r>
              <a:rPr lang="zh-CN" sz="1200">
                <a:solidFill>
                  <a:srgbClr val="CC0000"/>
                </a:solidFill>
                <a:highlight>
                  <a:schemeClr val="lt1"/>
                </a:highlight>
              </a:rPr>
              <a:t> to the data.</a:t>
            </a:r>
            <a:endParaRPr/>
          </a:p>
        </p:txBody>
      </p:sp>
      <p:graphicFrame>
        <p:nvGraphicFramePr>
          <p:cNvPr id="217" name="Google Shape;217;p24"/>
          <p:cNvGraphicFramePr/>
          <p:nvPr/>
        </p:nvGraphicFramePr>
        <p:xfrm>
          <a:off x="838650" y="1901813"/>
          <a:ext cx="6970500" cy="2377260"/>
        </p:xfrm>
        <a:graphic>
          <a:graphicData uri="http://schemas.openxmlformats.org/drawingml/2006/table">
            <a:tbl>
              <a:tblPr>
                <a:noFill/>
                <a:tableStyleId>{D54BB8DB-A0E2-43CE-9642-B49F61CB2EED}</a:tableStyleId>
              </a:tblPr>
              <a:tblGrid>
                <a:gridCol w="174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Output=Cost Difference Ratio (Regression Problem)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1C23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Linear Regression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Decision Tree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Random Forest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MSE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✅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MAE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✅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R2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✅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Best Model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❌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❌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8" name="Google Shape;218;p24"/>
          <p:cNvSpPr txBox="1">
            <a:spLocks noGrp="1"/>
          </p:cNvSpPr>
          <p:nvPr>
            <p:ph type="body" idx="1"/>
          </p:nvPr>
        </p:nvSpPr>
        <p:spPr>
          <a:xfrm>
            <a:off x="0" y="-30150"/>
            <a:ext cx="8469300" cy="14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rgbClr val="0D0D0D"/>
                </a:solidFill>
              </a:rPr>
              <a:t>                                                               </a:t>
            </a:r>
            <a:r>
              <a:rPr lang="zh-CN" dirty="0">
                <a:solidFill>
                  <a:srgbClr val="CC0000"/>
                </a:solidFill>
              </a:rPr>
              <a:t>                                                                                                      </a:t>
            </a:r>
            <a:r>
              <a:rPr lang="zh-CN" dirty="0">
                <a:solidFill>
                  <a:srgbClr val="F1C232"/>
                </a:solidFill>
              </a:rPr>
              <a:t>90%</a:t>
            </a:r>
            <a:endParaRPr dirty="0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rgbClr val="E06666"/>
                </a:solidFill>
              </a:rPr>
              <a:t>                                                                                                                                                             </a:t>
            </a:r>
            <a:r>
              <a:rPr lang="zh-CN" dirty="0">
                <a:solidFill>
                  <a:srgbClr val="F1C232"/>
                </a:solidFill>
              </a:rPr>
              <a:t>Model Evaluation</a:t>
            </a:r>
            <a:endParaRPr dirty="0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19" name="Google Shape;219;p24"/>
          <p:cNvSpPr txBox="1"/>
          <p:nvPr/>
        </p:nvSpPr>
        <p:spPr>
          <a:xfrm>
            <a:off x="3698050" y="3882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✅</a:t>
            </a:r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3698050" y="3882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❌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Conclusions and Achievements</a:t>
            </a: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4420647" y="2113225"/>
            <a:ext cx="2994600" cy="516900"/>
          </a:xfrm>
          <a:prstGeom prst="round1Rect">
            <a:avLst>
              <a:gd name="adj" fmla="val 39895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 Achinevements and Benefits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4420640" y="2734725"/>
            <a:ext cx="2994600" cy="801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solidFill>
                  <a:srgbClr val="0D0D0D"/>
                </a:solidFill>
              </a:rPr>
              <a:t>A CRA IT Project Mangement Dashboard</a:t>
            </a:r>
            <a:endParaRPr sz="700" b="1">
              <a:solidFill>
                <a:srgbClr val="0D0D0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4420640" y="3640625"/>
            <a:ext cx="2994600" cy="801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solidFill>
                  <a:srgbClr val="0D0D0D"/>
                </a:solidFill>
              </a:rPr>
              <a:t>A Logistic Regression Predict Model </a:t>
            </a:r>
            <a:endParaRPr sz="1100">
              <a:solidFill>
                <a:srgbClr val="0D0D0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1210808" y="2734725"/>
            <a:ext cx="2994600" cy="801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We can predict the </a:t>
            </a:r>
            <a:r>
              <a:rPr lang="zh-CN" sz="1200" b="1">
                <a:solidFill>
                  <a:schemeClr val="dk1"/>
                </a:solidFill>
              </a:rPr>
              <a:t>Capacity of Deliver</a:t>
            </a:r>
            <a:r>
              <a:rPr lang="zh-CN" sz="1200">
                <a:solidFill>
                  <a:schemeClr val="dk1"/>
                </a:solidFill>
              </a:rPr>
              <a:t> by using our </a:t>
            </a:r>
            <a:r>
              <a:rPr lang="zh-CN" sz="1200" b="1">
                <a:solidFill>
                  <a:schemeClr val="dk1"/>
                </a:solidFill>
              </a:rPr>
              <a:t>Logistic Regression Predict Model.</a:t>
            </a:r>
            <a:endParaRPr sz="10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1210808" y="3640625"/>
            <a:ext cx="2994600" cy="801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CC0000"/>
                </a:solidFill>
              </a:rPr>
              <a:t>We can not get a good  prediction of the Cost Difference Ratio.</a:t>
            </a:r>
            <a:endParaRPr sz="1500">
              <a:solidFill>
                <a:srgbClr val="CC0000"/>
              </a:solidFill>
            </a:endParaRPr>
          </a:p>
        </p:txBody>
      </p:sp>
      <p:sp>
        <p:nvSpPr>
          <p:cNvPr id="231" name="Google Shape;231;p25"/>
          <p:cNvSpPr/>
          <p:nvPr/>
        </p:nvSpPr>
        <p:spPr>
          <a:xfrm flipH="1">
            <a:off x="1210681" y="2113325"/>
            <a:ext cx="2994600" cy="516900"/>
          </a:xfrm>
          <a:prstGeom prst="round1Rect">
            <a:avLst>
              <a:gd name="adj" fmla="val 39895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Conclusions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5"/>
          <p:cNvSpPr txBox="1">
            <a:spLocks noGrp="1"/>
          </p:cNvSpPr>
          <p:nvPr>
            <p:ph type="body" idx="1"/>
          </p:nvPr>
        </p:nvSpPr>
        <p:spPr>
          <a:xfrm>
            <a:off x="0" y="-21400"/>
            <a:ext cx="8469300" cy="12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          </a:t>
            </a:r>
            <a:r>
              <a:rPr lang="zh-CN" dirty="0">
                <a:solidFill>
                  <a:srgbClr val="E06666"/>
                </a:solidFill>
              </a:rPr>
              <a:t>                </a:t>
            </a:r>
            <a:r>
              <a:rPr lang="zh-CN" dirty="0">
                <a:solidFill>
                  <a:srgbClr val="F1C232"/>
                </a:solidFill>
              </a:rPr>
              <a:t>                                                                                                                                            </a:t>
            </a:r>
            <a:r>
              <a:rPr lang="en-CA" altLang="zh-CN" dirty="0">
                <a:solidFill>
                  <a:srgbClr val="F1C232"/>
                </a:solidFill>
              </a:rPr>
              <a:t>  </a:t>
            </a:r>
            <a:r>
              <a:rPr lang="zh-CN" dirty="0">
                <a:solidFill>
                  <a:srgbClr val="F1C232"/>
                </a:solidFill>
              </a:rPr>
              <a:t>Conclusion</a:t>
            </a:r>
            <a:endParaRPr dirty="0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rgbClr val="E06666"/>
                </a:solidFill>
              </a:rPr>
              <a:t>                                                                                                                                                                                  </a:t>
            </a:r>
            <a:r>
              <a:rPr lang="zh-CN" dirty="0">
                <a:solidFill>
                  <a:srgbClr val="F1C232"/>
                </a:solidFill>
              </a:rPr>
              <a:t>100%</a:t>
            </a:r>
            <a:endParaRPr dirty="0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33" name="Google Shape;233;p25"/>
          <p:cNvSpPr/>
          <p:nvPr/>
        </p:nvSpPr>
        <p:spPr>
          <a:xfrm>
            <a:off x="770400" y="303555"/>
            <a:ext cx="7197900" cy="1467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Run the Demo 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Challenges and Solutions</a:t>
            </a:r>
            <a:endParaRPr/>
          </a:p>
        </p:txBody>
      </p:sp>
      <p:sp>
        <p:nvSpPr>
          <p:cNvPr id="245" name="Google Shape;245;p27"/>
          <p:cNvSpPr/>
          <p:nvPr/>
        </p:nvSpPr>
        <p:spPr>
          <a:xfrm flipH="1">
            <a:off x="693700" y="2089604"/>
            <a:ext cx="1272900" cy="3921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latin typeface="Lato"/>
                <a:ea typeface="Lato"/>
                <a:cs typeface="Lato"/>
                <a:sym typeface="Lato"/>
              </a:rPr>
              <a:t>Challenge 1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2070175" y="2089600"/>
            <a:ext cx="6380100" cy="392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Frequently encountering the uncertainties about the data.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7"/>
          <p:cNvSpPr/>
          <p:nvPr/>
        </p:nvSpPr>
        <p:spPr>
          <a:xfrm>
            <a:off x="2070175" y="2571450"/>
            <a:ext cx="6380100" cy="3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Proactive communication with the client to ensure a comprehensive understanding.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7"/>
          <p:cNvSpPr/>
          <p:nvPr/>
        </p:nvSpPr>
        <p:spPr>
          <a:xfrm flipH="1">
            <a:off x="693700" y="3035304"/>
            <a:ext cx="1272900" cy="3921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latin typeface="Lato"/>
                <a:ea typeface="Lato"/>
                <a:cs typeface="Lato"/>
                <a:sym typeface="Lato"/>
              </a:rPr>
              <a:t>Challenge 2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2070175" y="3035300"/>
            <a:ext cx="6380100" cy="392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Facing a complex Capstone project and 5 teammates’ different time tables, requiring everyone to be fully involved.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2070175" y="3517150"/>
            <a:ext cx="6380100" cy="3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Team meeting three times a week and using Jira to manage and track the project.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693700" y="2550910"/>
            <a:ext cx="1272900" cy="4152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693700" y="3496610"/>
            <a:ext cx="1272900" cy="4152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Summary and Future Outlook</a:t>
            </a:r>
            <a:endParaRPr/>
          </a:p>
        </p:txBody>
      </p:sp>
      <p:sp>
        <p:nvSpPr>
          <p:cNvPr id="258" name="Google Shape;258;p28"/>
          <p:cNvSpPr/>
          <p:nvPr/>
        </p:nvSpPr>
        <p:spPr>
          <a:xfrm flipH="1">
            <a:off x="727550" y="1909050"/>
            <a:ext cx="4172700" cy="1235400"/>
          </a:xfrm>
          <a:prstGeom prst="round1Rect">
            <a:avLst>
              <a:gd name="adj" fmla="val 28955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zh-CN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Start date:2024/02/8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zh-CN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 weeks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zh-CN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 Sprint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zh-CN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55 Issues (including user story, research, etc.)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zh-CN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Delivery: a report slide, a notebook, and a .pbix file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zh-CN" sz="11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Future Outlook: Prediction for  Cost Difference Ratio with large dataset</a:t>
            </a:r>
            <a:endParaRPr sz="11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7" y="3383150"/>
            <a:ext cx="6820127" cy="14086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250" y="1318650"/>
            <a:ext cx="3743052" cy="2416200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727650" y="12690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Team Roles and Responsibilities</a:t>
            </a:r>
            <a:endParaRPr/>
          </a:p>
        </p:txBody>
      </p:sp>
      <p:sp>
        <p:nvSpPr>
          <p:cNvPr id="266" name="Google Shape;266;p29"/>
          <p:cNvSpPr/>
          <p:nvPr/>
        </p:nvSpPr>
        <p:spPr>
          <a:xfrm>
            <a:off x="1346000" y="2789804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Ang Li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9"/>
          <p:cNvSpPr/>
          <p:nvPr/>
        </p:nvSpPr>
        <p:spPr>
          <a:xfrm>
            <a:off x="4590550" y="2789804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Machine Learning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9"/>
          <p:cNvSpPr/>
          <p:nvPr/>
        </p:nvSpPr>
        <p:spPr>
          <a:xfrm flipH="1">
            <a:off x="1342271" y="1781981"/>
            <a:ext cx="1585200" cy="516900"/>
          </a:xfrm>
          <a:prstGeom prst="round1Rect">
            <a:avLst>
              <a:gd name="adj" fmla="val 3989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Name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6216525" y="1781975"/>
            <a:ext cx="1585200" cy="516900"/>
          </a:xfrm>
          <a:prstGeom prst="round1Rect">
            <a:avLst>
              <a:gd name="adj" fmla="val 3989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Jira Issues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9"/>
          <p:cNvSpPr/>
          <p:nvPr/>
        </p:nvSpPr>
        <p:spPr>
          <a:xfrm>
            <a:off x="2968275" y="2789804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Team Leader</a:t>
            </a:r>
            <a:endParaRPr sz="11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Scrum master</a:t>
            </a:r>
            <a:endParaRPr sz="11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2957222" y="1781981"/>
            <a:ext cx="1599900" cy="516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Role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9"/>
          <p:cNvSpPr/>
          <p:nvPr/>
        </p:nvSpPr>
        <p:spPr>
          <a:xfrm>
            <a:off x="4586872" y="1781981"/>
            <a:ext cx="1599900" cy="516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Responsibilities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6212825" y="2789804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12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1345975" y="3269029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Li Zhuang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4590525" y="3269029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Machine Learning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2968250" y="3269029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Team member</a:t>
            </a:r>
            <a:endParaRPr sz="11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6212800" y="3269029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12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1346000" y="3748254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Ziang Cui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9"/>
          <p:cNvSpPr/>
          <p:nvPr/>
        </p:nvSpPr>
        <p:spPr>
          <a:xfrm>
            <a:off x="4590550" y="3748254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Machine Learning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2968275" y="3748254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Team member</a:t>
            </a:r>
            <a:endParaRPr sz="11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Scrum master</a:t>
            </a:r>
            <a:endParaRPr sz="11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6212825" y="3748254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9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1345988" y="4212117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Bo Yang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4590538" y="4212117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Power BI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2968263" y="4212117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Team member</a:t>
            </a:r>
            <a:endParaRPr sz="11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6212813" y="4212117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7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1345988" y="4675979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Xiaomeng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9"/>
          <p:cNvSpPr/>
          <p:nvPr/>
        </p:nvSpPr>
        <p:spPr>
          <a:xfrm>
            <a:off x="4590538" y="4675979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Power BI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2968263" y="4675979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Team member</a:t>
            </a:r>
            <a:endParaRPr sz="11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6212813" y="4675979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6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1345988" y="2325942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Prof. Jim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4590538" y="2325942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N/A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9"/>
          <p:cNvSpPr/>
          <p:nvPr/>
        </p:nvSpPr>
        <p:spPr>
          <a:xfrm>
            <a:off x="2968263" y="2325942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Project owner</a:t>
            </a:r>
            <a:endParaRPr sz="11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6212813" y="2325942"/>
            <a:ext cx="1585200" cy="43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N/A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Thank You!</a:t>
            </a:r>
            <a:endParaRPr/>
          </a:p>
        </p:txBody>
      </p:sp>
      <p:sp>
        <p:nvSpPr>
          <p:cNvPr id="299" name="Google Shape;299;p30"/>
          <p:cNvSpPr txBox="1">
            <a:spLocks noGrp="1"/>
          </p:cNvSpPr>
          <p:nvPr>
            <p:ph type="body" idx="1"/>
          </p:nvPr>
        </p:nvSpPr>
        <p:spPr>
          <a:xfrm>
            <a:off x="729450" y="1984400"/>
            <a:ext cx="7688700" cy="25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Our Clients from Canada Revenue Agency: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David Bedard, Justin Gu, Beatrice Johnston, Yucong Miao, Steve Zheng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b="1"/>
              <a:t>Our Professor: </a:t>
            </a:r>
            <a:r>
              <a:rPr lang="zh-CN"/>
              <a:t>Jim Myronyk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Thank you all for Joining this presentation!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2000" b="1">
                <a:solidFill>
                  <a:schemeClr val="dk2"/>
                </a:solidFill>
              </a:rPr>
              <a:t>Any questions, please feel free to ask.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Project Overview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729450" y="1948150"/>
            <a:ext cx="7688700" cy="30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rgbClr val="000000"/>
                </a:solidFill>
              </a:rPr>
              <a:t>Background</a:t>
            </a:r>
            <a:endParaRPr sz="1400" b="1">
              <a:solidFill>
                <a:srgbClr val="000000"/>
              </a:solidFill>
            </a:endParaRPr>
          </a:p>
          <a:p>
            <a:pPr marL="457200" lvl="0" indent="-3116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8"/>
              <a:buChar char="●"/>
            </a:pPr>
            <a:r>
              <a:rPr lang="zh-CN" sz="1308">
                <a:solidFill>
                  <a:srgbClr val="000000"/>
                </a:solidFill>
              </a:rPr>
              <a:t>Project Success: Accurate budget forecasting and cost control</a:t>
            </a:r>
            <a:endParaRPr sz="1308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rgbClr val="000000"/>
                </a:solidFill>
              </a:rPr>
              <a:t>Objective</a:t>
            </a:r>
            <a:endParaRPr sz="1400" b="1">
              <a:solidFill>
                <a:srgbClr val="000000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zh-CN">
                <a:solidFill>
                  <a:srgbClr val="000000"/>
                </a:solidFill>
              </a:rPr>
              <a:t>Estimate and Actual Cost Difference Prediction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zh-CN">
                <a:solidFill>
                  <a:srgbClr val="000000"/>
                </a:solidFill>
              </a:rPr>
              <a:t>Delivery Success Prediction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zh-CN">
                <a:solidFill>
                  <a:srgbClr val="000000"/>
                </a:solidFill>
              </a:rPr>
              <a:t>Data-Driven Insights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rgbClr val="000000"/>
                </a:solidFill>
              </a:rPr>
              <a:t>Tools</a:t>
            </a:r>
            <a:endParaRPr sz="1400" b="1">
              <a:solidFill>
                <a:srgbClr val="000000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zh-CN">
                <a:solidFill>
                  <a:srgbClr val="000000"/>
                </a:solidFill>
              </a:rPr>
              <a:t>Power BI</a:t>
            </a:r>
            <a:endParaRPr>
              <a:solidFill>
                <a:srgbClr val="000000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zh-CN">
                <a:solidFill>
                  <a:srgbClr val="000000"/>
                </a:solidFill>
              </a:rPr>
              <a:t>Machine Learning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Overview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58800" y="2000975"/>
            <a:ext cx="7688700" cy="29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zh-CN" sz="1400" b="1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Source</a:t>
            </a:r>
            <a:endParaRPr sz="1400" b="1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Char char="○"/>
            </a:pPr>
            <a:r>
              <a:rPr lang="zh-CN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OPS-PM Baseline Cost (Synthetic).xlsx</a:t>
            </a:r>
            <a:endParaRPr sz="1300" b="1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zh-CN" sz="1400" b="1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Scale</a:t>
            </a:r>
            <a:r>
              <a:rPr lang="zh-CN" sz="14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zh-CN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relatively small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Char char="○"/>
            </a:pPr>
            <a:r>
              <a:rPr lang="zh-CN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64 rows, 12 column</a:t>
            </a:r>
            <a:endParaRPr sz="1300" b="1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Arial"/>
              <a:buChar char="●"/>
            </a:pPr>
            <a:r>
              <a:rPr lang="zh-CN" sz="1400" b="1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Processing</a:t>
            </a:r>
            <a:endParaRPr sz="1400" b="1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Arial"/>
              <a:buChar char="○"/>
            </a:pPr>
            <a:r>
              <a:rPr lang="zh-CN" sz="13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data is almost clean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175" y="3828800"/>
            <a:ext cx="7367597" cy="10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Analysis from Power BI</a:t>
            </a: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404400" y="1853850"/>
            <a:ext cx="8338800" cy="28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 Metrics and Trends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zh-CN" sz="17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Chart Report:</a:t>
            </a:r>
            <a:r>
              <a:rPr lang="zh-CN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7 Pages, 27 charts.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zh-CN" sz="17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Capacity of deliver:</a:t>
            </a:r>
            <a:r>
              <a:rPr lang="zh-CN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Priority, Work classification and Department(DIR-DIV-SEC)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zh-CN" sz="17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Cost difference:</a:t>
            </a:r>
            <a:r>
              <a:rPr lang="zh-CN"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Manager and Application Name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Google Shape;113;p17"/>
          <p:cNvGraphicFramePr/>
          <p:nvPr/>
        </p:nvGraphicFramePr>
        <p:xfrm>
          <a:off x="952500" y="1558750"/>
          <a:ext cx="7239000" cy="1188630"/>
        </p:xfrm>
        <a:graphic>
          <a:graphicData uri="http://schemas.openxmlformats.org/drawingml/2006/table">
            <a:tbl>
              <a:tblPr>
                <a:noFill/>
                <a:tableStyleId>{D54BB8DB-A0E2-43CE-9642-B49F61CB2EED}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Priority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Work Classification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zh-CN" sz="1200">
                          <a:solidFill>
                            <a:srgbClr val="0D0D0D"/>
                          </a:solidFill>
                          <a:highlight>
                            <a:schemeClr val="lt1"/>
                          </a:highlight>
                        </a:rPr>
                        <a:t>Department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Major influencer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✅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❌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✅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Impact multiplier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dk1"/>
                          </a:solidFill>
                        </a:rPr>
                        <a:t>6.19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/>
                        <a:t>-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dk1"/>
                          </a:solidFill>
                        </a:rPr>
                        <a:t>41.25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4" name="Google Shape;114;p17"/>
          <p:cNvGraphicFramePr/>
          <p:nvPr/>
        </p:nvGraphicFramePr>
        <p:xfrm>
          <a:off x="952500" y="3352200"/>
          <a:ext cx="7239000" cy="1188630"/>
        </p:xfrm>
        <a:graphic>
          <a:graphicData uri="http://schemas.openxmlformats.org/drawingml/2006/table">
            <a:tbl>
              <a:tblPr>
                <a:noFill/>
                <a:tableStyleId>{D54BB8DB-A0E2-43CE-9642-B49F61CB2EED}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Manager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Application Name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Major influencer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❌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❌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Impact multiplier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-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5" name="Google Shape;115;p17"/>
          <p:cNvSpPr txBox="1"/>
          <p:nvPr/>
        </p:nvSpPr>
        <p:spPr>
          <a:xfrm>
            <a:off x="952500" y="2747350"/>
            <a:ext cx="3730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※ Capacity of Deliver could be Predict well</a:t>
            </a:r>
            <a:endParaRPr sz="13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952500" y="4540800"/>
            <a:ext cx="3730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※ Cost Difference could NOT be Predict well</a:t>
            </a:r>
            <a:endParaRPr sz="13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Dive into the Powear BI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Machine Learning Steps</a:t>
            </a:r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-412275" y="2311875"/>
            <a:ext cx="8469300" cy="14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          </a:t>
            </a:r>
            <a:r>
              <a:rPr lang="zh-CN" dirty="0">
                <a:solidFill>
                  <a:srgbClr val="E06666"/>
                </a:solidFill>
              </a:rPr>
              <a:t>           </a:t>
            </a:r>
            <a:r>
              <a:rPr lang="zh-CN" dirty="0">
                <a:solidFill>
                  <a:srgbClr val="F1C232"/>
                </a:solidFill>
              </a:rPr>
              <a:t>Data Observation</a:t>
            </a:r>
            <a:r>
              <a:rPr lang="zh-CN" dirty="0">
                <a:solidFill>
                  <a:srgbClr val="E06666"/>
                </a:solidFill>
              </a:rPr>
              <a:t>     </a:t>
            </a:r>
            <a:r>
              <a:rPr lang="zh-CN" dirty="0">
                <a:solidFill>
                  <a:srgbClr val="6AA84F"/>
                </a:solidFill>
              </a:rPr>
              <a:t>Input/Output Configuration</a:t>
            </a:r>
            <a:r>
              <a:rPr lang="zh-CN" dirty="0">
                <a:solidFill>
                  <a:srgbClr val="E06666"/>
                </a:solidFill>
              </a:rPr>
              <a:t>                               </a:t>
            </a:r>
            <a:r>
              <a:rPr lang="zh-CN" dirty="0">
                <a:solidFill>
                  <a:srgbClr val="674EA7"/>
                </a:solidFill>
              </a:rPr>
              <a:t>Model Tunin</a:t>
            </a:r>
            <a:r>
              <a:rPr lang="en-CA" altLang="zh-CN" dirty="0">
                <a:solidFill>
                  <a:srgbClr val="674EA7"/>
                </a:solidFill>
              </a:rPr>
              <a:t>g                </a:t>
            </a:r>
            <a:r>
              <a:rPr lang="zh-CN" dirty="0">
                <a:solidFill>
                  <a:srgbClr val="0D0D0D"/>
                </a:solidFill>
              </a:rPr>
              <a:t>Conclusion</a:t>
            </a:r>
            <a:endParaRPr dirty="0">
              <a:solidFill>
                <a:srgbClr val="0D0D0D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rgbClr val="E06666"/>
                </a:solidFill>
              </a:rPr>
              <a:t>                                       Model Selection              </a:t>
            </a:r>
            <a:r>
              <a:rPr lang="en-CA" altLang="zh-CN" dirty="0">
                <a:solidFill>
                  <a:srgbClr val="E06666"/>
                </a:solidFill>
              </a:rPr>
              <a:t>    </a:t>
            </a:r>
            <a:r>
              <a:rPr lang="zh-CN" dirty="0">
                <a:solidFill>
                  <a:srgbClr val="E06666"/>
                </a:solidFill>
              </a:rPr>
              <a:t> </a:t>
            </a:r>
            <a:r>
              <a:rPr lang="zh-CN" dirty="0">
                <a:solidFill>
                  <a:srgbClr val="45818E"/>
                </a:solidFill>
              </a:rPr>
              <a:t>Model Build Up</a:t>
            </a:r>
            <a:r>
              <a:rPr lang="zh-CN" dirty="0">
                <a:solidFill>
                  <a:srgbClr val="E06666"/>
                </a:solidFill>
              </a:rPr>
              <a:t>              </a:t>
            </a:r>
            <a:r>
              <a:rPr lang="en-CA" altLang="zh-CN" dirty="0">
                <a:solidFill>
                  <a:srgbClr val="E06666"/>
                </a:solidFill>
              </a:rPr>
              <a:t>                              </a:t>
            </a:r>
            <a:r>
              <a:rPr lang="zh-CN" dirty="0">
                <a:solidFill>
                  <a:srgbClr val="A64D79"/>
                </a:solidFill>
              </a:rPr>
              <a:t>Model Evaluation</a:t>
            </a:r>
            <a:endParaRPr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28" name="Google Shape;128;p19"/>
          <p:cNvSpPr/>
          <p:nvPr/>
        </p:nvSpPr>
        <p:spPr>
          <a:xfrm>
            <a:off x="770400" y="2636830"/>
            <a:ext cx="7197900" cy="14677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9" name="Google Shape;129;p19"/>
          <p:cNvCxnSpPr/>
          <p:nvPr/>
        </p:nvCxnSpPr>
        <p:spPr>
          <a:xfrm>
            <a:off x="1499850" y="2640104"/>
            <a:ext cx="0" cy="140229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9"/>
          <p:cNvCxnSpPr/>
          <p:nvPr/>
        </p:nvCxnSpPr>
        <p:spPr>
          <a:xfrm>
            <a:off x="2208225" y="2636830"/>
            <a:ext cx="0" cy="140229"/>
          </a:xfrm>
          <a:prstGeom prst="straightConnector1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9"/>
          <p:cNvCxnSpPr/>
          <p:nvPr/>
        </p:nvCxnSpPr>
        <p:spPr>
          <a:xfrm>
            <a:off x="2934925" y="2636830"/>
            <a:ext cx="0" cy="140229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9"/>
          <p:cNvCxnSpPr/>
          <p:nvPr/>
        </p:nvCxnSpPr>
        <p:spPr>
          <a:xfrm>
            <a:off x="5090425" y="2636830"/>
            <a:ext cx="0" cy="140229"/>
          </a:xfrm>
          <a:prstGeom prst="straightConnector1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19"/>
          <p:cNvCxnSpPr/>
          <p:nvPr/>
        </p:nvCxnSpPr>
        <p:spPr>
          <a:xfrm>
            <a:off x="6526875" y="2636830"/>
            <a:ext cx="0" cy="140229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9"/>
          <p:cNvCxnSpPr/>
          <p:nvPr/>
        </p:nvCxnSpPr>
        <p:spPr>
          <a:xfrm>
            <a:off x="7251575" y="2640104"/>
            <a:ext cx="0" cy="140229"/>
          </a:xfrm>
          <a:prstGeom prst="straightConnector1">
            <a:avLst/>
          </a:prstGeom>
          <a:noFill/>
          <a:ln w="19050" cap="flat" cmpd="sng">
            <a:solidFill>
              <a:srgbClr val="A64D7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674700" y="3030775"/>
            <a:ext cx="84693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900"/>
              <a:t>0%                10%             20%            30%                                                          60%                                    80%             90%            100%</a:t>
            </a:r>
            <a:endParaRPr sz="49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1497650" y="2635850"/>
            <a:ext cx="721200" cy="1467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772800" y="2633588"/>
            <a:ext cx="721200" cy="1467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2222500" y="2635850"/>
            <a:ext cx="721200" cy="1467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2947350" y="2635850"/>
            <a:ext cx="2143200" cy="1467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5089150" y="2640163"/>
            <a:ext cx="1428900" cy="1401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6518050" y="2641850"/>
            <a:ext cx="721200" cy="1401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1"/>
          </p:nvPr>
        </p:nvSpPr>
        <p:spPr>
          <a:xfrm>
            <a:off x="-412275" y="3447500"/>
            <a:ext cx="8909100" cy="14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          </a:t>
            </a:r>
            <a:r>
              <a:rPr lang="zh-CN" dirty="0">
                <a:solidFill>
                  <a:srgbClr val="E06666"/>
                </a:solidFill>
              </a:rPr>
              <a:t> </a:t>
            </a:r>
            <a:r>
              <a:rPr lang="zh-CN" dirty="0">
                <a:solidFill>
                  <a:srgbClr val="F1C232"/>
                </a:solidFill>
              </a:rPr>
              <a:t>Food Material Observation</a:t>
            </a:r>
            <a:r>
              <a:rPr lang="zh-CN" dirty="0">
                <a:solidFill>
                  <a:srgbClr val="E06666"/>
                </a:solidFill>
              </a:rPr>
              <a:t>   </a:t>
            </a:r>
            <a:r>
              <a:rPr lang="zh-CN" dirty="0">
                <a:solidFill>
                  <a:srgbClr val="6AA84F"/>
                </a:solidFill>
              </a:rPr>
              <a:t>Choose Food Material</a:t>
            </a:r>
            <a:r>
              <a:rPr lang="zh-CN" dirty="0">
                <a:solidFill>
                  <a:srgbClr val="E06666"/>
                </a:solidFill>
              </a:rPr>
              <a:t>                                    </a:t>
            </a:r>
            <a:r>
              <a:rPr lang="en-CA" altLang="zh-CN" dirty="0">
                <a:solidFill>
                  <a:srgbClr val="E06666"/>
                </a:solidFill>
              </a:rPr>
              <a:t> </a:t>
            </a:r>
            <a:r>
              <a:rPr lang="zh-CN" dirty="0">
                <a:solidFill>
                  <a:srgbClr val="674EA7"/>
                </a:solidFill>
              </a:rPr>
              <a:t>Seasoning</a:t>
            </a:r>
            <a:r>
              <a:rPr lang="zh-CN" dirty="0">
                <a:solidFill>
                  <a:srgbClr val="E06666"/>
                </a:solidFill>
              </a:rPr>
              <a:t>     </a:t>
            </a:r>
            <a:r>
              <a:rPr lang="en-CA" altLang="zh-CN" dirty="0">
                <a:solidFill>
                  <a:srgbClr val="E06666"/>
                </a:solidFill>
              </a:rPr>
              <a:t>                   </a:t>
            </a:r>
            <a:r>
              <a:rPr lang="zh-CN" dirty="0">
                <a:solidFill>
                  <a:srgbClr val="0D0D0D"/>
                </a:solidFill>
              </a:rPr>
              <a:t>Conclusion</a:t>
            </a:r>
            <a:endParaRPr dirty="0">
              <a:solidFill>
                <a:srgbClr val="0D0D0D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rgbClr val="E06666"/>
                </a:solidFill>
              </a:rPr>
              <a:t>                                      Recipe Selection                  </a:t>
            </a:r>
            <a:r>
              <a:rPr lang="en-CA" altLang="zh-CN" dirty="0">
                <a:solidFill>
                  <a:srgbClr val="E06666"/>
                </a:solidFill>
              </a:rPr>
              <a:t>       </a:t>
            </a:r>
            <a:r>
              <a:rPr lang="zh-CN" dirty="0">
                <a:solidFill>
                  <a:srgbClr val="45818E"/>
                </a:solidFill>
              </a:rPr>
              <a:t>Let’s cook!            </a:t>
            </a:r>
            <a:r>
              <a:rPr lang="zh-CN" dirty="0">
                <a:solidFill>
                  <a:srgbClr val="E06666"/>
                </a:solidFill>
              </a:rPr>
              <a:t>                     </a:t>
            </a:r>
            <a:r>
              <a:rPr lang="en-CA" altLang="zh-CN" dirty="0">
                <a:solidFill>
                  <a:srgbClr val="E06666"/>
                </a:solidFill>
              </a:rPr>
              <a:t>                     </a:t>
            </a:r>
            <a:r>
              <a:rPr lang="zh-CN" dirty="0">
                <a:solidFill>
                  <a:srgbClr val="A64D79"/>
                </a:solidFill>
              </a:rPr>
              <a:t>Tasting</a:t>
            </a:r>
            <a:endParaRPr dirty="0">
              <a:solidFill>
                <a:srgbClr val="A64D7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43" name="Google Shape;143;p19"/>
          <p:cNvSpPr/>
          <p:nvPr/>
        </p:nvSpPr>
        <p:spPr>
          <a:xfrm>
            <a:off x="770400" y="3772455"/>
            <a:ext cx="7197900" cy="14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1481525" y="3774175"/>
            <a:ext cx="721200" cy="1467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760325" y="3774163"/>
            <a:ext cx="721200" cy="1467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2208075" y="3774175"/>
            <a:ext cx="721200" cy="1467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2928188" y="3774175"/>
            <a:ext cx="2143200" cy="1467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5071400" y="3777463"/>
            <a:ext cx="1428900" cy="1401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6500300" y="3777475"/>
            <a:ext cx="721200" cy="1401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201" y="4154050"/>
            <a:ext cx="1180400" cy="87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729450" y="1242450"/>
            <a:ext cx="8368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Machine Learning - Model Selection</a:t>
            </a:r>
            <a:r>
              <a:rPr lang="zh-CN" sz="1822"/>
              <a:t>（Recipe Selection）</a:t>
            </a:r>
            <a:endParaRPr sz="1822"/>
          </a:p>
        </p:txBody>
      </p:sp>
      <p:sp>
        <p:nvSpPr>
          <p:cNvPr id="156" name="Google Shape;156;p20"/>
          <p:cNvSpPr/>
          <p:nvPr/>
        </p:nvSpPr>
        <p:spPr>
          <a:xfrm>
            <a:off x="6062097" y="2175056"/>
            <a:ext cx="1585200" cy="516900"/>
          </a:xfrm>
          <a:prstGeom prst="round1Rect">
            <a:avLst>
              <a:gd name="adj" fmla="val 39895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3183725" y="-159100"/>
            <a:ext cx="7800" cy="9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4402609" y="2175056"/>
            <a:ext cx="1599900" cy="516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Features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0"/>
          <p:cNvSpPr/>
          <p:nvPr/>
        </p:nvSpPr>
        <p:spPr>
          <a:xfrm flipH="1">
            <a:off x="1381419" y="2796459"/>
            <a:ext cx="1272900" cy="801300"/>
          </a:xfrm>
          <a:prstGeom prst="round1Rect">
            <a:avLst>
              <a:gd name="adj" fmla="val 28955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latin typeface="Lato"/>
                <a:ea typeface="Lato"/>
                <a:cs typeface="Lato"/>
                <a:sym typeface="Lato"/>
              </a:rPr>
              <a:t>Capacity to Deliver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0"/>
          <p:cNvSpPr/>
          <p:nvPr/>
        </p:nvSpPr>
        <p:spPr>
          <a:xfrm rot="10800000">
            <a:off x="1381419" y="3723060"/>
            <a:ext cx="1272900" cy="801300"/>
          </a:xfrm>
          <a:prstGeom prst="round1Rect">
            <a:avLst>
              <a:gd name="adj" fmla="val 2317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2757936" y="2796459"/>
            <a:ext cx="1585200" cy="801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solidFill>
                  <a:srgbClr val="0D0D0D"/>
                </a:solidFill>
                <a:latin typeface="Lato"/>
                <a:ea typeface="Lato"/>
                <a:cs typeface="Lato"/>
                <a:sym typeface="Lato"/>
              </a:rPr>
              <a:t>Classification Forecast</a:t>
            </a:r>
            <a:endParaRPr sz="13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2757936" y="3702346"/>
            <a:ext cx="1585200" cy="801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solidFill>
                  <a:srgbClr val="0D0D0D"/>
                </a:solidFill>
                <a:latin typeface="Lato"/>
                <a:ea typeface="Lato"/>
                <a:cs typeface="Lato"/>
                <a:sym typeface="Lato"/>
              </a:rPr>
              <a:t>Regression </a:t>
            </a:r>
            <a:endParaRPr sz="1300" b="1">
              <a:solidFill>
                <a:srgbClr val="0D0D0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solidFill>
                  <a:srgbClr val="0D0D0D"/>
                </a:solidFill>
                <a:latin typeface="Lato"/>
                <a:ea typeface="Lato"/>
                <a:cs typeface="Lato"/>
                <a:sym typeface="Lato"/>
              </a:rPr>
              <a:t>Forecast</a:t>
            </a:r>
            <a:endParaRPr sz="13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4417424" y="2796459"/>
            <a:ext cx="1585200" cy="1707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6076912" y="2796459"/>
            <a:ext cx="1585200" cy="801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9999" lvl="0" indent="-69850" algn="l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 Logistic Regression</a:t>
            </a:r>
            <a:endParaRPr sz="1100" b="1">
              <a:latin typeface="Lato"/>
              <a:ea typeface="Lato"/>
              <a:cs typeface="Lato"/>
              <a:sym typeface="Lato"/>
            </a:endParaRPr>
          </a:p>
          <a:p>
            <a:pPr marL="89999" lvl="0" indent="-69850" algn="l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 Decision Tree</a:t>
            </a:r>
            <a:endParaRPr sz="1100" b="1">
              <a:latin typeface="Lato"/>
              <a:ea typeface="Lato"/>
              <a:cs typeface="Lato"/>
              <a:sym typeface="Lato"/>
            </a:endParaRPr>
          </a:p>
          <a:p>
            <a:pPr marL="89999" lvl="0" indent="-69850" algn="l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 Random Forest</a:t>
            </a:r>
            <a:endParaRPr sz="11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6076912" y="3702346"/>
            <a:ext cx="1585200" cy="801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9999" lvl="0" indent="-69850" algn="l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 Linear Regression</a:t>
            </a:r>
            <a:endParaRPr sz="1100" b="1">
              <a:latin typeface="Lato"/>
              <a:ea typeface="Lato"/>
              <a:cs typeface="Lato"/>
              <a:sym typeface="Lato"/>
            </a:endParaRPr>
          </a:p>
          <a:p>
            <a:pPr marL="89999" lvl="0" indent="-69850" algn="l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 Decision Tree</a:t>
            </a:r>
            <a:endParaRPr sz="1100" b="1">
              <a:latin typeface="Lato"/>
              <a:ea typeface="Lato"/>
              <a:cs typeface="Lato"/>
              <a:sym typeface="Lato"/>
            </a:endParaRPr>
          </a:p>
          <a:p>
            <a:pPr marL="89999" lvl="0" indent="-69850" algn="l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zh-CN" sz="1100" b="1">
                <a:latin typeface="Lato"/>
                <a:ea typeface="Lato"/>
                <a:cs typeface="Lato"/>
                <a:sym typeface="Lato"/>
              </a:rPr>
              <a:t> Random Forest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1287975" y="3771784"/>
            <a:ext cx="1459800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b="1">
                <a:solidFill>
                  <a:srgbClr val="0D0D0D"/>
                </a:solidFill>
                <a:latin typeface="Lato"/>
                <a:ea typeface="Lato"/>
                <a:cs typeface="Lato"/>
                <a:sym typeface="Lato"/>
              </a:rPr>
              <a:t>Cost Difference Ratio</a:t>
            </a:r>
            <a:endParaRPr sz="1300" b="1">
              <a:solidFill>
                <a:srgbClr val="0D0D0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rgbClr val="0D0D0D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 b="1">
              <a:solidFill>
                <a:srgbClr val="0D0D0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4343125" y="2806575"/>
            <a:ext cx="1684500" cy="17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89999" lvl="0" indent="-76200" algn="l" rtl="0">
              <a:spcBef>
                <a:spcPts val="10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zh-CN" sz="1200" b="1">
                <a:latin typeface="Lato"/>
                <a:ea typeface="Lato"/>
                <a:cs typeface="Lato"/>
                <a:sym typeface="Lato"/>
              </a:rPr>
              <a:t> Data Size</a:t>
            </a: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89999" lvl="0" indent="-76200" algn="l" rtl="0">
              <a:spcBef>
                <a:spcPts val="5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zh-CN" sz="1200" b="1">
                <a:latin typeface="Lato"/>
                <a:ea typeface="Lato"/>
                <a:cs typeface="Lato"/>
                <a:sym typeface="Lato"/>
              </a:rPr>
              <a:t> Data Dimensions</a:t>
            </a: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89999" lvl="0" indent="-76200" algn="l" rtl="0">
              <a:spcBef>
                <a:spcPts val="5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zh-CN" sz="1200" b="1">
                <a:latin typeface="Lato"/>
                <a:ea typeface="Lato"/>
                <a:cs typeface="Lato"/>
                <a:sym typeface="Lato"/>
              </a:rPr>
              <a:t> Data Value </a:t>
            </a:r>
            <a:endParaRPr sz="11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2790489" y="2187665"/>
            <a:ext cx="145200" cy="1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0"/>
          <p:cNvSpPr/>
          <p:nvPr/>
        </p:nvSpPr>
        <p:spPr>
          <a:xfrm flipH="1">
            <a:off x="2757921" y="2175056"/>
            <a:ext cx="1585200" cy="516900"/>
          </a:xfrm>
          <a:prstGeom prst="round1Rect">
            <a:avLst>
              <a:gd name="adj" fmla="val 3989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 Type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0" y="-30150"/>
            <a:ext cx="8469300" cy="12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rgbClr val="0D0D0D"/>
                </a:solidFill>
              </a:rPr>
              <a:t>                                                 </a:t>
            </a:r>
            <a:r>
              <a:rPr lang="zh-CN" dirty="0">
                <a:solidFill>
                  <a:srgbClr val="F1C232"/>
                </a:solidFill>
              </a:rPr>
              <a:t>20%</a:t>
            </a:r>
            <a:endParaRPr dirty="0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rgbClr val="E06666"/>
                </a:solidFill>
              </a:rPr>
              <a:t>                                         </a:t>
            </a:r>
            <a:r>
              <a:rPr lang="zh-CN" dirty="0">
                <a:solidFill>
                  <a:srgbClr val="F1C232"/>
                </a:solidFill>
              </a:rPr>
              <a:t>Model Selection</a:t>
            </a:r>
            <a:endParaRPr dirty="0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71" name="Google Shape;171;p20"/>
          <p:cNvSpPr/>
          <p:nvPr/>
        </p:nvSpPr>
        <p:spPr>
          <a:xfrm>
            <a:off x="821875" y="298530"/>
            <a:ext cx="7197900" cy="14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2" name="Google Shape;172;p20"/>
          <p:cNvCxnSpPr/>
          <p:nvPr/>
        </p:nvCxnSpPr>
        <p:spPr>
          <a:xfrm>
            <a:off x="1551325" y="301804"/>
            <a:ext cx="0" cy="14010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20"/>
          <p:cNvCxnSpPr/>
          <p:nvPr/>
        </p:nvCxnSpPr>
        <p:spPr>
          <a:xfrm>
            <a:off x="2259700" y="298530"/>
            <a:ext cx="0" cy="140100"/>
          </a:xfrm>
          <a:prstGeom prst="straightConnector1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20"/>
          <p:cNvSpPr/>
          <p:nvPr/>
        </p:nvSpPr>
        <p:spPr>
          <a:xfrm>
            <a:off x="829125" y="308175"/>
            <a:ext cx="1430700" cy="140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62230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Machine Learning - Input/Output Configuration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50"/>
              <a:t>（</a:t>
            </a:r>
            <a:r>
              <a:rPr lang="zh-CN" sz="1933"/>
              <a:t>Choose Food Material）</a:t>
            </a:r>
            <a:endParaRPr sz="1933"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616" y="2137525"/>
            <a:ext cx="4614932" cy="24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99375" y="-14075"/>
            <a:ext cx="8469300" cy="13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          </a:t>
            </a:r>
            <a:r>
              <a:rPr lang="zh-CN" dirty="0">
                <a:solidFill>
                  <a:srgbClr val="E06666"/>
                </a:solidFill>
              </a:rPr>
              <a:t>                </a:t>
            </a:r>
            <a:r>
              <a:rPr lang="zh-CN" dirty="0">
                <a:solidFill>
                  <a:srgbClr val="F1C232"/>
                </a:solidFill>
              </a:rPr>
              <a:t>                          Input/Output Configuration</a:t>
            </a:r>
            <a:r>
              <a:rPr lang="zh-CN" dirty="0">
                <a:solidFill>
                  <a:srgbClr val="E06666"/>
                </a:solidFill>
              </a:rPr>
              <a:t> </a:t>
            </a:r>
            <a:endParaRPr dirty="0">
              <a:solidFill>
                <a:srgbClr val="0D0D0D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rgbClr val="E06666"/>
                </a:solidFill>
              </a:rPr>
              <a:t>                                                                  </a:t>
            </a:r>
            <a:r>
              <a:rPr lang="zh-CN" dirty="0">
                <a:solidFill>
                  <a:srgbClr val="F1C232"/>
                </a:solidFill>
              </a:rPr>
              <a:t>30%</a:t>
            </a:r>
            <a:endParaRPr dirty="0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82" name="Google Shape;182;p21"/>
          <p:cNvSpPr/>
          <p:nvPr/>
        </p:nvSpPr>
        <p:spPr>
          <a:xfrm>
            <a:off x="869775" y="310880"/>
            <a:ext cx="7197900" cy="14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3" name="Google Shape;183;p21"/>
          <p:cNvCxnSpPr/>
          <p:nvPr/>
        </p:nvCxnSpPr>
        <p:spPr>
          <a:xfrm>
            <a:off x="3034300" y="310880"/>
            <a:ext cx="0" cy="1401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1"/>
          <p:cNvSpPr/>
          <p:nvPr/>
        </p:nvSpPr>
        <p:spPr>
          <a:xfrm>
            <a:off x="880475" y="308175"/>
            <a:ext cx="2153700" cy="140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0" y="2232888"/>
            <a:ext cx="4138818" cy="2242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3436</Words>
  <Application>Microsoft Office PowerPoint</Application>
  <PresentationFormat>On-screen Show (16:9)</PresentationFormat>
  <Paragraphs>196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Raleway</vt:lpstr>
      <vt:lpstr>Lato</vt:lpstr>
      <vt:lpstr>Arial</vt:lpstr>
      <vt:lpstr>Roboto</vt:lpstr>
      <vt:lpstr>Streamline</vt:lpstr>
      <vt:lpstr>Canada Revenue Agency   Project Cost Difference &amp; Delivery Success Forecast</vt:lpstr>
      <vt:lpstr>Project Overview </vt:lpstr>
      <vt:lpstr>Data Overview</vt:lpstr>
      <vt:lpstr>Data Analysis from Power BI</vt:lpstr>
      <vt:lpstr>PowerPoint Presentation</vt:lpstr>
      <vt:lpstr>Dive into the Powear BI </vt:lpstr>
      <vt:lpstr>Machine Learning Steps</vt:lpstr>
      <vt:lpstr>Machine Learning - Model Selection（Recipe Selection）</vt:lpstr>
      <vt:lpstr>Machine Learning - Input/Output Configuration  （Choose Food Material）</vt:lpstr>
      <vt:lpstr>Machine Learning - Model Tuning Effort（Seasoning）</vt:lpstr>
      <vt:lpstr>Models Evaluation and Comparison (Tasting)</vt:lpstr>
      <vt:lpstr>Models Evaluation and Comparison (Tasting)</vt:lpstr>
      <vt:lpstr>Conclusions and Achievements</vt:lpstr>
      <vt:lpstr>Run the Demo </vt:lpstr>
      <vt:lpstr>Challenges and Solutions</vt:lpstr>
      <vt:lpstr>Summary and Future Outlook</vt:lpstr>
      <vt:lpstr>Team Roles and Responsibilities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Canada Revenue Agency   Project Cost Difference &amp; Delivery Success Forecast</dc:title>
  <cp:lastModifiedBy>Shiyuan Zhang</cp:lastModifiedBy>
  <cp:revision>1</cp:revision>
  <dcterms:modified xsi:type="dcterms:W3CDTF">2024-04-17T17:51:41Z</dcterms:modified>
</cp:coreProperties>
</file>